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1" autoAdjust="0"/>
    <p:restoredTop sz="94706" autoAdjust="0"/>
  </p:normalViewPr>
  <p:slideViewPr>
    <p:cSldViewPr snapToGrid="0">
      <p:cViewPr varScale="1">
        <p:scale>
          <a:sx n="78" d="100"/>
          <a:sy n="78" d="100"/>
        </p:scale>
        <p:origin x="600" y="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0E8C005-3172-4E56-9156-FD7870F94231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2021年2月23日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08FAD1D-910E-4884-9F17-0200497759DD}" type="datetime2">
              <a:rPr lang="zh-TW" altLang="en-US" smtClean="0"/>
              <a:pPr/>
              <a:t>2021年2月23日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2869989-EB00-4EE7-BCB5-25BDC5BB29F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1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54996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直線接點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​​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​​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群組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直線接點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​​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群組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直線接點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線接點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接點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直線接點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​​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​​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群組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直線接點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群組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直線接點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接點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線接點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​​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cxnSp>
        <p:nvCxnSpPr>
          <p:cNvPr id="58" name="直線接點​​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9F78392-5C5C-45F6-8F89-DC4807D81C95}" type="datetime2">
              <a:rPr lang="zh-TW" altLang="en-US" smtClean="0"/>
              <a:pPr/>
              <a:t>2021年2月23日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6A02441-A415-40E6-B767-261B5D217FD4}" type="datetime2">
              <a:rPr lang="zh-TW" altLang="en-US" smtClean="0"/>
              <a:pPr/>
              <a:t>2021年2月23日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4FDC526-5D1A-47D8-B5CB-FD3BF5D2FD0F}" type="datetime2">
              <a:rPr lang="zh-TW" altLang="en-US" smtClean="0"/>
              <a:pPr/>
              <a:t>2021年2月23日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直線接點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​​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群組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直線接點​​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群組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直線接點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接點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線接點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​​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​​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群組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直線接點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群組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直線接點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線接點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​​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cxnSp>
        <p:nvCxnSpPr>
          <p:cNvPr id="58" name="直線接點​​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419926E-5C3F-4205-B23D-D4C1E7A6E097}" type="datetime2">
              <a:rPr lang="zh-TW" altLang="en-US" smtClean="0"/>
              <a:pPr/>
              <a:t>2021年2月23日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D44B4C3-BFEF-4472-B595-652481CA0278}" type="datetime2">
              <a:rPr lang="zh-TW" altLang="en-US" smtClean="0"/>
              <a:pPr/>
              <a:t>2021年2月23日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57014D5-A26D-4BC6-B967-5C8DC462FB42}" type="datetime2">
              <a:rPr lang="zh-TW" altLang="en-US" smtClean="0"/>
              <a:pPr/>
              <a:t>2021年2月23日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群組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直線接點​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接點​​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接點​​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接點​​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接點​​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接點​​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接點​​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接點​​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接點​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接點​​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接點​​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​​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接點​​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接點​​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接點​​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接點​​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群組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直線接點​​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接點​​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接點​​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接點​​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接點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群組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直線接點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線接點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線接點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線接點​​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線接點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直線接點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接點​​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接點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接點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接點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群組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直線接點​​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​​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​​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​​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群組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直線接點​​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線接點​​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線接點​​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線接點​​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線接點​​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直線接點​​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接點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接點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接點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頁尾預留位置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212" name="日期預留位置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C289A11-8BF8-45F7-B92C-261B55DE08FE}" type="datetime2">
              <a:rPr lang="zh-TW" altLang="en-US" smtClean="0"/>
              <a:pPr/>
              <a:t>2021年2月23日</a:t>
            </a:fld>
            <a:endParaRPr lang="zh-TW" altLang="en-US" dirty="0"/>
          </a:p>
        </p:txBody>
      </p:sp>
      <p:sp>
        <p:nvSpPr>
          <p:cNvPr id="214" name="投影片編號預留位置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直線接點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群組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直線接點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群組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​​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接點​​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直線接點​​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​​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群組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直線接點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群組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​​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接點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線接點​​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矩形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cxnSp>
        <p:nvCxnSpPr>
          <p:cNvPr id="60" name="直線接點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DAC134-9EF5-4B7F-A61E-56D77C662044}" type="datetime2">
              <a:rPr lang="zh-TW" altLang="en-US" smtClean="0"/>
              <a:pPr/>
              <a:t>2021年2月23日</a:t>
            </a:fld>
            <a:endParaRPr lang="zh-TW" altLang="en-US" dirty="0"/>
          </a:p>
        </p:txBody>
      </p:sp>
      <p:sp>
        <p:nvSpPr>
          <p:cNvPr id="8" name="投影片編號預留位置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直線接點​​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直線接點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群組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直線接點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​​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直線接點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​​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​​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群組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直線接點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群組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直線接點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​​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線接點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​​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矩形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59" name="直線接點​​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。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群組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直線接點​​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​​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接點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接點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​​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​​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​​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​​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接點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接點​​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​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接點​​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群組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直線接點​​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​​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接點​​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接點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接點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群組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直線接點​​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線接點​​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線接點​​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接點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接點​​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直線接點​​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​​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​​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接點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​​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群組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直線接點​​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接點​​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​​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​​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​​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群組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直線接點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線接點​​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線接點​​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線接點​​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線接點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直線接點​​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​​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​​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​​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cxnSp>
        <p:nvCxnSpPr>
          <p:cNvPr id="148" name="直線接點​​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ECDDC83-CBC4-433C-A680-A4A18AB55000}" type="datetime2">
              <a:rPr lang="zh-TW" altLang="en-US" smtClean="0"/>
              <a:pPr/>
              <a:t>2021年2月23日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1519654"/>
          </a:xfrm>
        </p:spPr>
        <p:txBody>
          <a:bodyPr rtlCol="0">
            <a:normAutofit/>
          </a:bodyPr>
          <a:lstStyle/>
          <a:p>
            <a:r>
              <a:rPr lang="zh-TW" altLang="en-US" sz="4800" dirty="0" smtClean="0"/>
              <a:t>                影像處理</a:t>
            </a:r>
            <a:r>
              <a:rPr lang="zh-TW" altLang="en-US" sz="4800" dirty="0" smtClean="0"/>
              <a:t>練</a:t>
            </a:r>
            <a:r>
              <a:rPr lang="zh-TW" altLang="en-US" sz="4800" dirty="0"/>
              <a:t>習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045CDE1-F4A8-4CFE-8B2E-63AFF945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562947"/>
          </a:xfrm>
        </p:spPr>
        <p:txBody>
          <a:bodyPr/>
          <a:lstStyle/>
          <a:p>
            <a:r>
              <a:rPr lang="zh-TW" altLang="en-US" dirty="0"/>
              <a:t>縮放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79FC4BD1-ABE7-4906-BF5B-7B6C4EA22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011" y="1336584"/>
            <a:ext cx="3372128" cy="67640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1C91829D-1A56-489E-8C65-B731CA90B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642" y="1336584"/>
            <a:ext cx="3372128" cy="671458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xmlns="" id="{E374CB48-3383-4816-A3EE-63AE9057D424}"/>
              </a:ext>
            </a:extLst>
          </p:cNvPr>
          <p:cNvSpPr/>
          <p:nvPr/>
        </p:nvSpPr>
        <p:spPr>
          <a:xfrm>
            <a:off x="4518103" y="1474320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CFE0ABD1-116C-422B-883F-8F6A422E9A3B}"/>
              </a:ext>
            </a:extLst>
          </p:cNvPr>
          <p:cNvSpPr txBox="1"/>
          <p:nvPr/>
        </p:nvSpPr>
        <p:spPr>
          <a:xfrm>
            <a:off x="8974502" y="1335820"/>
            <a:ext cx="246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先縮小再放大之後減去原圖</a:t>
            </a:r>
            <a:endParaRPr lang="en-US" altLang="zh-TW" sz="1200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xmlns="" id="{5EDE9A6D-CD7C-41B2-AFCC-86929E9DB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746" y="3977187"/>
            <a:ext cx="6913756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原始圖像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Original = cv2.imread(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"images/01.jpg"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cv2.IMREAD_COLOR)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拉普拉斯金字塔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down = cv2.pyrDown(Original)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down_up = cv2.pyrUp(down)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l_1 = Original - down_up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85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2D99387-75EB-4274-B191-3AE2BCB67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562947"/>
          </a:xfrm>
        </p:spPr>
        <p:txBody>
          <a:bodyPr/>
          <a:lstStyle/>
          <a:p>
            <a:r>
              <a:rPr lang="zh-TW" altLang="en-US" dirty="0"/>
              <a:t>直方圖</a:t>
            </a:r>
            <a:r>
              <a:rPr lang="en-US" altLang="zh-TW" dirty="0"/>
              <a:t>(</a:t>
            </a:r>
            <a:r>
              <a:rPr lang="zh-TW" altLang="en-US" dirty="0"/>
              <a:t>彩色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7A9F1643-638D-4662-A9C1-8C71EB132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690" y="1263633"/>
            <a:ext cx="3528942" cy="234936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D24FBD4B-13BD-4240-9ABA-907885DBE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415" y="1106011"/>
            <a:ext cx="3015106" cy="256720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xmlns="" id="{4E75C69D-D8AF-4FE0-99F5-F958F5DDC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0974" y="3925330"/>
            <a:ext cx="4790564" cy="21698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matplotlib.pyplot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plt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原始圖像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Original = cv2.imread(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"images/01.jpg"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cv2.IMREAD_COLOR)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彩色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color = (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'g'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(color):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histr = cv2.calcHist([Original]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[i]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None,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plt.plot(histr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=col)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plt.xlim([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plt.show()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01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CEBD9F4-5742-47E9-9E26-2CD6060CE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20190"/>
          </a:xfrm>
        </p:spPr>
        <p:txBody>
          <a:bodyPr/>
          <a:lstStyle/>
          <a:p>
            <a:r>
              <a:rPr lang="zh-TW" altLang="en-US" dirty="0"/>
              <a:t>直方圖</a:t>
            </a:r>
            <a:r>
              <a:rPr lang="en-US" altLang="zh-TW" dirty="0"/>
              <a:t>(</a:t>
            </a:r>
            <a:r>
              <a:rPr lang="zh-TW" altLang="en-US" dirty="0"/>
              <a:t>灰階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6D5224B3-15A0-4C71-B062-1A0455D49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19" y="1186489"/>
            <a:ext cx="3717731" cy="247780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4A5A2879-BEF5-4DBD-8C27-20F4FEAB7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204" y="820729"/>
            <a:ext cx="3566740" cy="303131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xmlns="" id="{C1AF5793-C60C-4666-87E4-1E7B0F220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840" y="4249053"/>
            <a:ext cx="4415883" cy="17543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matplotlib.pyplot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plt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原始圖像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Original = cv2.imread(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"images/01.jpg"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cv2.IMREAD_COLOR)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灰階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Grayscale = cv2.cvtColor(Original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cv2.COLOR_BGR2GRAY)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hist = cv2.calcHist([Grayscale]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None,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plt.hist(Grayscale.ravel()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1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093DBA9-86CB-4333-B8BD-F02E6B62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562947"/>
          </a:xfrm>
        </p:spPr>
        <p:txBody>
          <a:bodyPr/>
          <a:lstStyle/>
          <a:p>
            <a:r>
              <a:rPr lang="zh-TW" altLang="en-US" dirty="0"/>
              <a:t>均值化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B85AE115-5DC3-4790-A02C-60CAA5489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71" y="1240015"/>
            <a:ext cx="2399742" cy="20394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B51D838E-7A70-4F6E-BCF5-5086351B6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141" y="1177569"/>
            <a:ext cx="2399742" cy="203199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5A6DA509-9650-43F8-8D10-567648456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28" y="3782494"/>
            <a:ext cx="3396485" cy="2263696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xmlns="" id="{7A0DCCFE-1BFC-4390-BC03-6405257E44E6}"/>
              </a:ext>
            </a:extLst>
          </p:cNvPr>
          <p:cNvSpPr/>
          <p:nvPr/>
        </p:nvSpPr>
        <p:spPr>
          <a:xfrm>
            <a:off x="3700992" y="1993100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xmlns="" id="{24CEA858-C559-41ED-9241-578E864DB413}"/>
              </a:ext>
            </a:extLst>
          </p:cNvPr>
          <p:cNvSpPr/>
          <p:nvPr/>
        </p:nvSpPr>
        <p:spPr>
          <a:xfrm>
            <a:off x="3676879" y="4713876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E8280ED1-EB58-4A38-A835-966AA8659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6143" y="2263851"/>
            <a:ext cx="4210702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matplotlib.pyplot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plt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原始圖像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Original = cv2.imread(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"images/01.jpg"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cv2.IMREAD_COLOR)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灰階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Grayscale = cv2.cvtColor(Original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cv2.COLOR_BGR2GRAY)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均衡化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equ = cv2.equalizeHist(Grayscale)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plt.hist(equ.ravel()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clahe = cv2.createCLAHE(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clipLimit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tileGridSize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res = clahe.apply(Grayscale)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4611BDB9-F232-4F8E-B4EB-75505F40C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820" y="3782494"/>
            <a:ext cx="3405945" cy="226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3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E609346-72D2-4CB3-BB22-88E41FA92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562947"/>
          </a:xfrm>
        </p:spPr>
        <p:txBody>
          <a:bodyPr/>
          <a:lstStyle/>
          <a:p>
            <a:r>
              <a:rPr lang="zh-TW" altLang="en-US" dirty="0"/>
              <a:t>傅立葉轉換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56CE00E7-A6C7-4060-A3AB-322863613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72" y="1066800"/>
            <a:ext cx="9406856" cy="3234838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xmlns="" id="{DB3D52B7-0500-42EA-B645-55CAD656E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4407" y="4301638"/>
            <a:ext cx="5923528" cy="17543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numpy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np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原始圖像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Original = cv2.imread(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"images/01.jpg"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cv2.IMREAD_COLOR)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灰階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Grayscale = cv2.cvtColor(Original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cv2.COLOR_BGR2GRAY)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傅立葉轉換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img_float32 = np.float32(Grayscale)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dft = cv2.dft(img_float32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=cv2.DFT_COMPLEX_OUTPUT)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dft_shift = np.fft.fftshift(dft)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magnitude_spectrum =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*np.log(cv2.magnitude(dft_shift[: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dft_shift[: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]))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BD94437B-E6B9-4D14-91D6-4CE6F3D8E6DF}"/>
              </a:ext>
            </a:extLst>
          </p:cNvPr>
          <p:cNvSpPr txBox="1"/>
          <p:nvPr/>
        </p:nvSpPr>
        <p:spPr>
          <a:xfrm>
            <a:off x="7814775" y="4404635"/>
            <a:ext cx="3309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高頻：變化劇烈的區域，如邊界</a:t>
            </a:r>
          </a:p>
          <a:p>
            <a:r>
              <a:rPr lang="zh-TW" altLang="en-US" sz="1200" dirty="0"/>
              <a:t>低頻：變化緩慢的區域，如海洋</a:t>
            </a:r>
            <a:endParaRPr lang="en-US" altLang="zh-TW" sz="1200" dirty="0"/>
          </a:p>
        </p:txBody>
      </p:sp>
    </p:spTree>
    <p:extLst>
      <p:ext uri="{BB962C8B-B14F-4D97-AF65-F5344CB8AC3E}">
        <p14:creationId xmlns:p14="http://schemas.microsoft.com/office/powerpoint/2010/main" val="230675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C97FDC1-E9C5-4943-B848-15FE55A89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47014"/>
            <a:ext cx="9601200" cy="629111"/>
          </a:xfrm>
        </p:spPr>
        <p:txBody>
          <a:bodyPr/>
          <a:lstStyle/>
          <a:p>
            <a:r>
              <a:rPr lang="zh-TW" altLang="en-US" dirty="0"/>
              <a:t>低通濾波：只保留低頻區域，使圖像模糊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335BC3B3-0981-40BF-BDAE-63EE06839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290" y="685237"/>
            <a:ext cx="7803995" cy="268545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7A3DFBB0-50AB-4885-AFF9-979550D37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1186" y="3487305"/>
            <a:ext cx="5566689" cy="32778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numpy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np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原始圖像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Original = cv2.imread(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"images/01.jpg"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cv2.IMREAD_COLOR)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灰階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Grayscale = cv2.cvtColor(Original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cv2.COLOR_BGR2GRAY)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img_float32 = np.float32(Grayscale)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dft = cv2.dft(img_float32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=cv2.DFT_COMPLEX_OUTPUT)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dft_shift = np.fft.fftshift(dft)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cols = Grayscale.shape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crow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ccol =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(rows/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(cols/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  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中心位置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mask = np.zeros((rows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np.uint8)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mask[crow-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:crow+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ccol-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:ccol+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IDFT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fshift = dft_shift*mask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f_ishift = np.fft.ifftshift(fshift)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img_back = cv2.idft(f_ishift)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img_back = cv2.magnitude(img_back[: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img_back[: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3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B74F574-8610-41D4-B202-A1E2D217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20252"/>
            <a:ext cx="9601200" cy="602348"/>
          </a:xfrm>
        </p:spPr>
        <p:txBody>
          <a:bodyPr/>
          <a:lstStyle/>
          <a:p>
            <a:r>
              <a:rPr lang="zh-TW" altLang="en-US" dirty="0"/>
              <a:t>高通濾波：只保留高頻，使圖像細節增強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228B0F54-71CE-46A8-812F-49DAFCA2A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20" y="722600"/>
            <a:ext cx="7742313" cy="264952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C0B9C0CE-1AEC-4486-A50F-EF15B6A06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7448" y="3429000"/>
            <a:ext cx="5084956" cy="32778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numpy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np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原始圖像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Original = cv2.imread(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"images/01.jpg"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cv2.IMREAD_COLOR)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灰階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Grayscale = cv2.cvtColor(Original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cv2.COLOR_BGR2GRAY)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img_float32 = np.float32(Grayscale)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dft = cv2.dft(img_float32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=cv2.DFT_COMPLEX_OUTPUT)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dft_shift = np.fft.fftshift(dft)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cols = Grayscale.shape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crow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ccol =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(rows/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(cols/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  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中心位置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mask = np.ones((rows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np.uint8)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mask[crow-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:crow+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ccol-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:ccol+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IDFT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fshift = dft_shift*mask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f_ishift = np.fft.ifftshift(fshift)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img_back = cv2.idft(f_ishift)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img_back = cv2.magnitude(img_back[: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img_back[: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25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D67820A-7299-4B50-AD46-8E4AFD1A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566664"/>
          </a:xfrm>
        </p:spPr>
        <p:txBody>
          <a:bodyPr/>
          <a:lstStyle/>
          <a:p>
            <a:r>
              <a:rPr lang="zh-TW" altLang="en-US" dirty="0"/>
              <a:t>圖像混合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4AA2FF55-9D45-4E7D-BEAF-6BCEF7699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2676" y="1762125"/>
            <a:ext cx="1556641" cy="8931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720F1A95-8297-45AF-951C-65B5397E7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28" y="1762125"/>
            <a:ext cx="1521856" cy="8931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41EE8CCA-9155-4B96-BE01-A0E4E2AE9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595" y="1762125"/>
            <a:ext cx="1521856" cy="89185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FAF0AEB0-C4B7-4349-81CC-650F15F6A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9254" y="1763066"/>
            <a:ext cx="1534894" cy="89091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0391B2EE-DDD8-4F21-9D86-1A7C761299A8}"/>
              </a:ext>
            </a:extLst>
          </p:cNvPr>
          <p:cNvSpPr txBox="1"/>
          <p:nvPr/>
        </p:nvSpPr>
        <p:spPr>
          <a:xfrm>
            <a:off x="1342676" y="2836870"/>
            <a:ext cx="155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聖喬治</a:t>
            </a:r>
            <a:endParaRPr lang="en-US" altLang="zh-TW" dirty="0"/>
          </a:p>
          <a:p>
            <a:pPr algn="ctr"/>
            <a:r>
              <a:rPr lang="en-US" altLang="zh-TW" dirty="0"/>
              <a:t>(</a:t>
            </a:r>
            <a:r>
              <a:rPr lang="zh-TW" altLang="en-US" dirty="0"/>
              <a:t>英格蘭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8CE69401-1D60-46F2-9B58-1B2EFF92E747}"/>
              </a:ext>
            </a:extLst>
          </p:cNvPr>
          <p:cNvSpPr txBox="1"/>
          <p:nvPr/>
        </p:nvSpPr>
        <p:spPr>
          <a:xfrm>
            <a:off x="3435095" y="2855455"/>
            <a:ext cx="155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聖派翠克</a:t>
            </a:r>
            <a:endParaRPr lang="en-US" altLang="zh-TW" dirty="0"/>
          </a:p>
          <a:p>
            <a:pPr algn="ctr"/>
            <a:r>
              <a:rPr lang="en-US" altLang="zh-TW" dirty="0"/>
              <a:t>(</a:t>
            </a:r>
            <a:r>
              <a:rPr lang="zh-TW" altLang="en-US" dirty="0"/>
              <a:t>愛爾蘭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02F3D008-DC4D-4398-A257-A292554C90F2}"/>
              </a:ext>
            </a:extLst>
          </p:cNvPr>
          <p:cNvSpPr txBox="1"/>
          <p:nvPr/>
        </p:nvSpPr>
        <p:spPr>
          <a:xfrm>
            <a:off x="5483810" y="2855455"/>
            <a:ext cx="155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聖安德魯</a:t>
            </a:r>
            <a:endParaRPr lang="en-US" altLang="zh-TW" dirty="0"/>
          </a:p>
          <a:p>
            <a:pPr algn="ctr"/>
            <a:r>
              <a:rPr lang="en-US" altLang="zh-TW" dirty="0"/>
              <a:t>(</a:t>
            </a:r>
            <a:r>
              <a:rPr lang="zh-TW" altLang="en-US" dirty="0"/>
              <a:t>蘇格蘭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34EE2EF8-1CD6-479E-82B5-58B48241936E}"/>
              </a:ext>
            </a:extLst>
          </p:cNvPr>
          <p:cNvSpPr txBox="1"/>
          <p:nvPr/>
        </p:nvSpPr>
        <p:spPr>
          <a:xfrm>
            <a:off x="9159254" y="2836870"/>
            <a:ext cx="155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聯合旗</a:t>
            </a:r>
            <a:endParaRPr lang="en-US" altLang="zh-TW" dirty="0"/>
          </a:p>
          <a:p>
            <a:pPr algn="ctr"/>
            <a:r>
              <a:rPr lang="en-US" altLang="zh-TW" dirty="0"/>
              <a:t>(</a:t>
            </a:r>
            <a:r>
              <a:rPr lang="zh-TW" altLang="en-US" dirty="0"/>
              <a:t>英國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B147B75F-F55F-4566-9A39-BD781FC62FCE}"/>
              </a:ext>
            </a:extLst>
          </p:cNvPr>
          <p:cNvSpPr txBox="1"/>
          <p:nvPr/>
        </p:nvSpPr>
        <p:spPr>
          <a:xfrm>
            <a:off x="7933520" y="2056888"/>
            <a:ext cx="332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=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332BE4AB-2AA1-4911-8A5D-BABC21272019}"/>
              </a:ext>
            </a:extLst>
          </p:cNvPr>
          <p:cNvSpPr txBox="1"/>
          <p:nvPr/>
        </p:nvSpPr>
        <p:spPr>
          <a:xfrm>
            <a:off x="3007340" y="2023384"/>
            <a:ext cx="332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63B674AA-9F81-43C4-A844-CAF6D7CA39AB}"/>
              </a:ext>
            </a:extLst>
          </p:cNvPr>
          <p:cNvSpPr txBox="1"/>
          <p:nvPr/>
        </p:nvSpPr>
        <p:spPr>
          <a:xfrm>
            <a:off x="5077907" y="2007351"/>
            <a:ext cx="332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xmlns="" id="{17F4D128-385E-4079-ACDE-9BBB94BD4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005" y="4231729"/>
            <a:ext cx="3897945" cy="161582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England = cv2.imread(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"images/England.png"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 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英格蘭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Saltire = cv2.imread(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"images/Saltire.png"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 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愛爾蘭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Scotland = cv2.imread(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"images/Scotland.png"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蘇格蘭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channels = Scotland.shape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England = cv2.resize(England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(width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height))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Saltire = cv2.resize(Saltire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(width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height))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res = cv2.addWeighted(England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Saltire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res = cv2.addWeighted(res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Scotland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86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3FCCF0E-C8F1-40A2-BF60-6B6B69410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566664"/>
          </a:xfrm>
        </p:spPr>
        <p:txBody>
          <a:bodyPr/>
          <a:lstStyle/>
          <a:p>
            <a:r>
              <a:rPr lang="en-US" altLang="zh-TW" dirty="0"/>
              <a:t>ROI(region of interest,</a:t>
            </a:r>
            <a:r>
              <a:rPr lang="zh-TW" altLang="en-US" dirty="0"/>
              <a:t>感興趣區域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8F29BB0C-09D9-4B49-B505-C878C218E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781379"/>
            <a:ext cx="5903827" cy="11842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844C382E-EC87-494D-B9E9-6ECE91084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344" y="1781379"/>
            <a:ext cx="1641527" cy="1184229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xmlns="" id="{B7346ED8-0C0C-492A-BF28-8C7CC5F0EC97}"/>
              </a:ext>
            </a:extLst>
          </p:cNvPr>
          <p:cNvSpPr/>
          <p:nvPr/>
        </p:nvSpPr>
        <p:spPr>
          <a:xfrm>
            <a:off x="7542998" y="2173027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xmlns="" id="{EA577AF9-0BE0-494B-86C9-C39E3DA4E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9394" y="4001831"/>
            <a:ext cx="4710275" cy="13388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原始圖像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Original = cv2.imread(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"images/01.jpg"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cv2.IMREAD_COLOR)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#ROI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ROI = Original[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530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380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2CF181E8-947B-4253-96F1-3C29DF810CC4}"/>
              </a:ext>
            </a:extLst>
          </p:cNvPr>
          <p:cNvSpPr txBox="1"/>
          <p:nvPr/>
        </p:nvSpPr>
        <p:spPr>
          <a:xfrm>
            <a:off x="3679972" y="2964729"/>
            <a:ext cx="155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全圖</a:t>
            </a:r>
            <a:endParaRPr lang="en-US" altLang="zh-TW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C67A2035-F83A-4309-B29F-728EA7791355}"/>
              </a:ext>
            </a:extLst>
          </p:cNvPr>
          <p:cNvSpPr txBox="1"/>
          <p:nvPr/>
        </p:nvSpPr>
        <p:spPr>
          <a:xfrm>
            <a:off x="8428786" y="3010077"/>
            <a:ext cx="155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ROI</a:t>
            </a:r>
          </a:p>
        </p:txBody>
      </p:sp>
    </p:spTree>
    <p:extLst>
      <p:ext uri="{BB962C8B-B14F-4D97-AF65-F5344CB8AC3E}">
        <p14:creationId xmlns:p14="http://schemas.microsoft.com/office/powerpoint/2010/main" val="317796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74B599D-EBBC-466F-9AC6-F79B92A9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586246"/>
          </a:xfrm>
        </p:spPr>
        <p:txBody>
          <a:bodyPr/>
          <a:lstStyle/>
          <a:p>
            <a:r>
              <a:rPr lang="en-US" altLang="zh-TW" dirty="0"/>
              <a:t>RGB</a:t>
            </a:r>
            <a:r>
              <a:rPr lang="zh-TW" altLang="en-US" dirty="0"/>
              <a:t>三色通道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A756C967-F48A-482F-853E-0500C4871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787" y="2736890"/>
            <a:ext cx="3372129" cy="671951"/>
          </a:xfrm>
          <a:prstGeom prst="rect">
            <a:avLst/>
          </a:prstGeom>
        </p:spPr>
      </p:pic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xmlns="" id="{9363195C-4573-49D7-8AF3-053D38B6E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3882" y="1919563"/>
            <a:ext cx="3372128" cy="67640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4E7F1B3-A1CD-476F-9BDA-AA2431DB2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787" y="1919563"/>
            <a:ext cx="3372129" cy="6793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BF23DC85-C781-47E4-8CA7-B43500BC9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786" y="1039624"/>
            <a:ext cx="3372129" cy="681851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xmlns="" id="{7B9CE4BB-6FC5-4E30-8C02-551DB1484A73}"/>
              </a:ext>
            </a:extLst>
          </p:cNvPr>
          <p:cNvSpPr/>
          <p:nvPr/>
        </p:nvSpPr>
        <p:spPr>
          <a:xfrm>
            <a:off x="5089611" y="2057299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xmlns="" id="{61C65931-29B4-4F27-AE5D-6EF6A9D31FA0}"/>
              </a:ext>
            </a:extLst>
          </p:cNvPr>
          <p:cNvSpPr/>
          <p:nvPr/>
        </p:nvSpPr>
        <p:spPr>
          <a:xfrm rot="19950866">
            <a:off x="5089609" y="1394669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xmlns="" id="{AD955B6A-9F08-4DD7-9EF3-142A4D21A7AD}"/>
              </a:ext>
            </a:extLst>
          </p:cNvPr>
          <p:cNvSpPr/>
          <p:nvPr/>
        </p:nvSpPr>
        <p:spPr>
          <a:xfrm rot="1961384">
            <a:off x="5089608" y="2730428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xmlns="" id="{4D45709D-47A1-4383-ABA7-4806C0A68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7939" y="3456032"/>
            <a:ext cx="3782493" cy="27238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原始圖像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Original = cv2.imread(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"images/01.jpg"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cv2.IMREAD_COLOR)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#R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BGR = Original.copy()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BGR[: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   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#B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BGR[: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   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#G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#G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BGR = Original.copy()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BGR[: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   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#B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BGR[: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   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#R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#B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BGR = Original.copy()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BGR[: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   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#G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BGR[: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   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#R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9C839707-42CF-44AE-A8FB-A46DBD511982}"/>
              </a:ext>
            </a:extLst>
          </p:cNvPr>
          <p:cNvSpPr txBox="1"/>
          <p:nvPr/>
        </p:nvSpPr>
        <p:spPr>
          <a:xfrm>
            <a:off x="2241625" y="2791276"/>
            <a:ext cx="155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全彩原圖</a:t>
            </a:r>
            <a:endParaRPr lang="en-US" altLang="zh-TW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7F820952-8892-4A7D-80E3-229027522584}"/>
              </a:ext>
            </a:extLst>
          </p:cNvPr>
          <p:cNvSpPr txBox="1"/>
          <p:nvPr/>
        </p:nvSpPr>
        <p:spPr>
          <a:xfrm>
            <a:off x="9342437" y="1221121"/>
            <a:ext cx="155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紅色通道</a:t>
            </a:r>
            <a:endParaRPr lang="en-US" altLang="zh-TW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BA1AEB67-C3FA-4E06-9568-9B6EADF5955A}"/>
              </a:ext>
            </a:extLst>
          </p:cNvPr>
          <p:cNvSpPr txBox="1"/>
          <p:nvPr/>
        </p:nvSpPr>
        <p:spPr>
          <a:xfrm>
            <a:off x="9342437" y="2034755"/>
            <a:ext cx="155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綠色通道</a:t>
            </a:r>
            <a:endParaRPr lang="en-US" altLang="zh-TW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7C1B1A03-2120-440E-8E1E-C768E596FFC8}"/>
              </a:ext>
            </a:extLst>
          </p:cNvPr>
          <p:cNvSpPr txBox="1"/>
          <p:nvPr/>
        </p:nvSpPr>
        <p:spPr>
          <a:xfrm>
            <a:off x="9342437" y="2911945"/>
            <a:ext cx="155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藍色通道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6820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C04D51F-24E1-40F7-BD53-F84F43321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562947"/>
          </a:xfrm>
        </p:spPr>
        <p:txBody>
          <a:bodyPr/>
          <a:lstStyle/>
          <a:p>
            <a:r>
              <a:rPr lang="zh-TW" altLang="en-US" dirty="0"/>
              <a:t>灰階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C1596BE7-9614-4861-A7CB-849155E0D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486" y="1437459"/>
            <a:ext cx="4521076" cy="90686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6B21589F-F095-4ABA-B9B7-25DD37092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645" y="1431497"/>
            <a:ext cx="4521077" cy="912830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xmlns="" id="{C77B8444-5B77-4FAF-A769-9F05440BC7D0}"/>
              </a:ext>
            </a:extLst>
          </p:cNvPr>
          <p:cNvSpPr/>
          <p:nvPr/>
        </p:nvSpPr>
        <p:spPr>
          <a:xfrm>
            <a:off x="5545316" y="1687446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4248E06D-0C56-4133-B2E2-08040B84B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81" y="4430039"/>
            <a:ext cx="4059044" cy="13388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原始圖像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Original = cv2.imread(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"images/01.jpg"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cv2.IMREAD_COLOR)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灰階圖像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Grayscale = cv2.cvtColor(Original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cv2.COLOR_BGR2GRAY)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9154EA17-59C9-4586-9153-A1D7AE93F313}"/>
              </a:ext>
            </a:extLst>
          </p:cNvPr>
          <p:cNvSpPr txBox="1"/>
          <p:nvPr/>
        </p:nvSpPr>
        <p:spPr>
          <a:xfrm>
            <a:off x="8138106" y="2379087"/>
            <a:ext cx="155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灰階圖</a:t>
            </a:r>
            <a:endParaRPr lang="en-US" altLang="zh-TW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E26B6056-BD38-4D39-B144-D868F8F046D4}"/>
              </a:ext>
            </a:extLst>
          </p:cNvPr>
          <p:cNvSpPr txBox="1"/>
          <p:nvPr/>
        </p:nvSpPr>
        <p:spPr>
          <a:xfrm>
            <a:off x="2208940" y="2379087"/>
            <a:ext cx="155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全彩圖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745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CEB2D5B-1E0E-4552-BB98-FDF881AA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5816922" cy="562947"/>
          </a:xfrm>
        </p:spPr>
        <p:txBody>
          <a:bodyPr/>
          <a:lstStyle/>
          <a:p>
            <a:r>
              <a:rPr lang="zh-TW" altLang="en-US" dirty="0"/>
              <a:t>二值化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D91BF8F-F084-480E-99E2-B9AB8884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014277"/>
            <a:ext cx="3307823" cy="66786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A0749C7B-F7C6-4FDE-97F9-E6605E233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410" y="407723"/>
            <a:ext cx="3354095" cy="66786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E7852BF2-AC9D-4B89-89C8-EF838B0EF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410" y="1204398"/>
            <a:ext cx="3354095" cy="6708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916FD322-87D6-4CCF-B326-5920CE991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410" y="2002973"/>
            <a:ext cx="3354095" cy="67917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72572025-1934-4675-BE82-E56032C3FC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410" y="2809900"/>
            <a:ext cx="3354095" cy="67032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13A67308-DABD-493D-A033-318DAB6E0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5455" y="3607983"/>
            <a:ext cx="3320004" cy="670327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xmlns="" id="{10D1C670-9271-4577-AECD-447126C19BDE}"/>
              </a:ext>
            </a:extLst>
          </p:cNvPr>
          <p:cNvSpPr/>
          <p:nvPr/>
        </p:nvSpPr>
        <p:spPr>
          <a:xfrm>
            <a:off x="5126029" y="2142092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xmlns="" id="{B0B77E2A-4F38-4358-923E-F8A6C785CAD0}"/>
              </a:ext>
            </a:extLst>
          </p:cNvPr>
          <p:cNvSpPr/>
          <p:nvPr/>
        </p:nvSpPr>
        <p:spPr>
          <a:xfrm>
            <a:off x="5126029" y="2944597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xmlns="" id="{AE61CD6E-7563-4F61-9018-3E7CEF7E485A}"/>
              </a:ext>
            </a:extLst>
          </p:cNvPr>
          <p:cNvSpPr/>
          <p:nvPr/>
        </p:nvSpPr>
        <p:spPr>
          <a:xfrm>
            <a:off x="5126028" y="3747102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xmlns="" id="{50B6C164-188E-422F-9434-B4A0DDD112DE}"/>
              </a:ext>
            </a:extLst>
          </p:cNvPr>
          <p:cNvSpPr/>
          <p:nvPr/>
        </p:nvSpPr>
        <p:spPr>
          <a:xfrm>
            <a:off x="5126027" y="1339587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xmlns="" id="{B287841D-FBBB-4348-912C-D3DB88860236}"/>
              </a:ext>
            </a:extLst>
          </p:cNvPr>
          <p:cNvSpPr/>
          <p:nvPr/>
        </p:nvSpPr>
        <p:spPr>
          <a:xfrm>
            <a:off x="5126027" y="536510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9FF969AB-3D08-4DB9-8E15-37C5AACDBC74}"/>
              </a:ext>
            </a:extLst>
          </p:cNvPr>
          <p:cNvSpPr txBox="1"/>
          <p:nvPr/>
        </p:nvSpPr>
        <p:spPr>
          <a:xfrm>
            <a:off x="9485459" y="437448"/>
            <a:ext cx="257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THRESH_BINARY</a:t>
            </a:r>
            <a:r>
              <a:rPr lang="en-US" altLang="zh-TW" sz="1200" dirty="0"/>
              <a:t>:</a:t>
            </a:r>
          </a:p>
          <a:p>
            <a:r>
              <a:rPr lang="zh-TW" altLang="en-US" sz="1200" dirty="0"/>
              <a:t>超過閾值部分取</a:t>
            </a:r>
            <a:r>
              <a:rPr lang="en-US" altLang="zh-TW" sz="1200" dirty="0" err="1"/>
              <a:t>maxval</a:t>
            </a:r>
            <a:r>
              <a:rPr lang="zh-TW" altLang="en-US" sz="1200" dirty="0"/>
              <a:t>（最大值），否則取</a:t>
            </a:r>
            <a:r>
              <a:rPr lang="en-US" altLang="zh-TW" sz="1200" dirty="0"/>
              <a:t>0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xmlns="" id="{35468E2B-E3BD-482C-96A3-B00A5A7877CC}"/>
              </a:ext>
            </a:extLst>
          </p:cNvPr>
          <p:cNvSpPr txBox="1"/>
          <p:nvPr/>
        </p:nvSpPr>
        <p:spPr>
          <a:xfrm>
            <a:off x="9485459" y="1227606"/>
            <a:ext cx="257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THRESH_BINARY_INV</a:t>
            </a:r>
            <a:r>
              <a:rPr lang="en-US" altLang="zh-TW" sz="1200" dirty="0"/>
              <a:t>:</a:t>
            </a:r>
          </a:p>
          <a:p>
            <a:r>
              <a:rPr lang="en-US" altLang="zh-TW" sz="1200" dirty="0"/>
              <a:t>THRESH_BINARY</a:t>
            </a:r>
            <a:r>
              <a:rPr lang="zh-TW" altLang="en-US" sz="1200" dirty="0"/>
              <a:t>的反轉</a:t>
            </a:r>
            <a:endParaRPr lang="en-US" altLang="zh-TW" sz="1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xmlns="" id="{C8785240-985B-4AE0-835F-8F90A8FE2F99}"/>
              </a:ext>
            </a:extLst>
          </p:cNvPr>
          <p:cNvSpPr txBox="1"/>
          <p:nvPr/>
        </p:nvSpPr>
        <p:spPr>
          <a:xfrm>
            <a:off x="9485459" y="1990916"/>
            <a:ext cx="257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THRESH_TRUNC</a:t>
            </a:r>
            <a:r>
              <a:rPr lang="en-US" altLang="zh-TW" sz="1200" dirty="0"/>
              <a:t>:</a:t>
            </a:r>
          </a:p>
          <a:p>
            <a:r>
              <a:rPr lang="zh-TW" altLang="en-US" sz="1200" dirty="0"/>
              <a:t>大於閾值部分設為閾值，否則不變</a:t>
            </a:r>
            <a:endParaRPr lang="en-US" altLang="zh-TW" sz="12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xmlns="" id="{50AF8772-E705-4C00-9B1E-9554C8E5D55F}"/>
              </a:ext>
            </a:extLst>
          </p:cNvPr>
          <p:cNvSpPr txBox="1"/>
          <p:nvPr/>
        </p:nvSpPr>
        <p:spPr>
          <a:xfrm>
            <a:off x="9502505" y="2821896"/>
            <a:ext cx="257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THRESH_TOZERO</a:t>
            </a:r>
            <a:r>
              <a:rPr lang="en-US" altLang="zh-TW" sz="1200" dirty="0"/>
              <a:t>:</a:t>
            </a:r>
          </a:p>
          <a:p>
            <a:r>
              <a:rPr lang="zh-TW" altLang="en-US" sz="1200" dirty="0"/>
              <a:t>大於閾值部分不改變，否則設為</a:t>
            </a:r>
            <a:r>
              <a:rPr lang="en-US" altLang="zh-TW" sz="1200" dirty="0"/>
              <a:t>0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xmlns="" id="{E4017C0A-0BDF-474B-9CF1-5907B9EFB696}"/>
              </a:ext>
            </a:extLst>
          </p:cNvPr>
          <p:cNvSpPr txBox="1"/>
          <p:nvPr/>
        </p:nvSpPr>
        <p:spPr>
          <a:xfrm>
            <a:off x="9485459" y="3632835"/>
            <a:ext cx="257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THRESH_TOZERO_INV</a:t>
            </a:r>
            <a:r>
              <a:rPr lang="en-US" altLang="zh-TW" sz="1200" dirty="0"/>
              <a:t>:</a:t>
            </a:r>
          </a:p>
          <a:p>
            <a:r>
              <a:rPr lang="en-US" altLang="zh-TW" sz="1200" dirty="0"/>
              <a:t>THRESH_TOZERO</a:t>
            </a:r>
            <a:r>
              <a:rPr lang="zh-TW" altLang="en-US" sz="1200" dirty="0"/>
              <a:t>的反轉</a:t>
            </a:r>
            <a:endParaRPr lang="en-US" altLang="zh-TW" sz="1200" dirty="0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xmlns="" id="{92EC4315-9F40-4761-9573-C2907CABB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8891" y="4381539"/>
            <a:ext cx="7386568" cy="17543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原始圖像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Original = cv2.imread(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"images/01.jpg"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cv2.IMREAD_COLOR)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灰階圖像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Grayscale = cv2.cvtColor(Original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cv2.COLOR_BGR2GRAY)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二值化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ret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thresh1 = cv2.threshold(Grayscale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cv2.THRESH_BINARY)    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超過閾值部分取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maxval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（最大值），否則取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ret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thresh2 = cv2.threshold(Grayscale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cv2.THRESH_BINARY_INV)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#THRESH_BINARY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的反轉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ret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thresh3 = cv2.threshold(Grayscale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cv2.THRESH_TRUNC)     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大於閾值部分設為閾值，否則不變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ret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thresh4 = cv2.threshold(Grayscale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cv2.THRESH_TOZERO)    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大於閾值部分不改變，否則設為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ret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thresh5 = cv2.threshold(Grayscale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cv2.THRESH_TOZERO_INV)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#THRESH_TOZERO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的反轉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58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4463ABA-EB83-4466-9659-982242A7E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562947"/>
          </a:xfrm>
        </p:spPr>
        <p:txBody>
          <a:bodyPr/>
          <a:lstStyle/>
          <a:p>
            <a:r>
              <a:rPr lang="zh-TW" altLang="en-US" dirty="0"/>
              <a:t>平滑</a:t>
            </a:r>
          </a:p>
        </p:txBody>
      </p:sp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xmlns="" id="{C26DB5BB-80B0-4EF4-9E8C-AD42ADB1B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011" y="1336584"/>
            <a:ext cx="3372128" cy="67640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5A1C146B-74A3-441D-A264-31F5C1385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906" y="449483"/>
            <a:ext cx="3405954" cy="67168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18AD21F9-8946-4EC9-A5B6-4035472BB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906" y="1246722"/>
            <a:ext cx="3509105" cy="70697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02FF109B-58DE-424D-B9B3-F16125975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906" y="2133616"/>
            <a:ext cx="3509105" cy="6992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DB927723-42EE-4320-9AC5-3FB213728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7906" y="2993283"/>
            <a:ext cx="3509105" cy="706454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xmlns="" id="{F30B4A21-8ED6-4836-BE70-9B2008824DC5}"/>
              </a:ext>
            </a:extLst>
          </p:cNvPr>
          <p:cNvSpPr/>
          <p:nvPr/>
        </p:nvSpPr>
        <p:spPr>
          <a:xfrm>
            <a:off x="4287467" y="584859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xmlns="" id="{FD7BACCD-2F44-46BB-A641-F353DC97BA4B}"/>
              </a:ext>
            </a:extLst>
          </p:cNvPr>
          <p:cNvSpPr/>
          <p:nvPr/>
        </p:nvSpPr>
        <p:spPr>
          <a:xfrm>
            <a:off x="4287467" y="1399742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xmlns="" id="{C33BBDC2-F392-49BB-A2DA-10151C4E34EC}"/>
              </a:ext>
            </a:extLst>
          </p:cNvPr>
          <p:cNvSpPr/>
          <p:nvPr/>
        </p:nvSpPr>
        <p:spPr>
          <a:xfrm>
            <a:off x="4287467" y="2282772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xmlns="" id="{C9B710E9-3FE1-4316-8FCD-AB5DC269BB54}"/>
              </a:ext>
            </a:extLst>
          </p:cNvPr>
          <p:cNvSpPr/>
          <p:nvPr/>
        </p:nvSpPr>
        <p:spPr>
          <a:xfrm>
            <a:off x="4287467" y="3146044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C272504E-ABF4-448C-88BA-4A95DB2FF8A2}"/>
              </a:ext>
            </a:extLst>
          </p:cNvPr>
          <p:cNvSpPr txBox="1"/>
          <p:nvPr/>
        </p:nvSpPr>
        <p:spPr>
          <a:xfrm>
            <a:off x="8626590" y="510430"/>
            <a:ext cx="3443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/>
              <a:t>均值濾波</a:t>
            </a:r>
            <a:r>
              <a:rPr lang="en-US" altLang="zh-TW" sz="1200" dirty="0"/>
              <a:t>:</a:t>
            </a:r>
          </a:p>
          <a:p>
            <a:r>
              <a:rPr lang="zh-TW" altLang="en-US" sz="1200" dirty="0"/>
              <a:t>速度較快，在圖像去噪的同時也破壞也會使圖像變得模糊。</a:t>
            </a:r>
            <a:endParaRPr lang="en-US" altLang="zh-TW" sz="12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4939C1CA-3740-4EC8-B47C-73FEB14FA65A}"/>
              </a:ext>
            </a:extLst>
          </p:cNvPr>
          <p:cNvSpPr txBox="1"/>
          <p:nvPr/>
        </p:nvSpPr>
        <p:spPr>
          <a:xfrm>
            <a:off x="8611356" y="1246722"/>
            <a:ext cx="2575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/>
              <a:t>方框濾波</a:t>
            </a:r>
            <a:r>
              <a:rPr lang="en-US" altLang="zh-TW" sz="1200" dirty="0"/>
              <a:t>: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A886846C-4DC6-4DFA-8109-C93C66DBF0BA}"/>
              </a:ext>
            </a:extLst>
          </p:cNvPr>
          <p:cNvSpPr txBox="1"/>
          <p:nvPr/>
        </p:nvSpPr>
        <p:spPr>
          <a:xfrm>
            <a:off x="8626590" y="2133616"/>
            <a:ext cx="2575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/>
              <a:t>高斯濾波</a:t>
            </a:r>
            <a:r>
              <a:rPr lang="en-US" altLang="zh-TW" sz="1200" dirty="0"/>
              <a:t>: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xmlns="" id="{1A21DA68-B08D-4463-B8BA-14EA411D654C}"/>
              </a:ext>
            </a:extLst>
          </p:cNvPr>
          <p:cNvSpPr txBox="1"/>
          <p:nvPr/>
        </p:nvSpPr>
        <p:spPr>
          <a:xfrm>
            <a:off x="8626590" y="2998487"/>
            <a:ext cx="3407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/>
              <a:t>中值濾波</a:t>
            </a:r>
            <a:r>
              <a:rPr lang="en-US" altLang="zh-TW" sz="1200" dirty="0"/>
              <a:t>:</a:t>
            </a:r>
          </a:p>
          <a:p>
            <a:r>
              <a:rPr lang="zh-TW" altLang="en-US" sz="1200" dirty="0"/>
              <a:t>非線性濾波，均值濾波對椒鹽噪聲的處理效果不好，但是中值濾波卻非常有效。</a:t>
            </a:r>
            <a:endParaRPr lang="en-US" altLang="zh-TW" sz="1200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56E5E2B0-C614-48CD-B8D2-F6255F649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9393" y="3958897"/>
            <a:ext cx="4287467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原始圖像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Original = cv2.imread(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"images/01.jpg"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cv2.IMREAD_COLOR)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均值濾波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blur = cv2.blur(Original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方框</a:t>
            </a:r>
            <a:r>
              <a:rPr lang="zh-TW" altLang="zh-TW" sz="9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濾波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box = cv2.boxFilter(Original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高斯</a:t>
            </a:r>
            <a:r>
              <a:rPr lang="zh-TW" altLang="zh-TW" sz="9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濾波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aussian = cv2.GaussianBlur(Original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中值</a:t>
            </a:r>
            <a:r>
              <a:rPr lang="zh-TW" altLang="zh-TW" sz="9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濾波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median = cv2.medianBlur(Original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9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F946421-8B31-477E-AD5A-728B36F24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562947"/>
          </a:xfrm>
        </p:spPr>
        <p:txBody>
          <a:bodyPr/>
          <a:lstStyle/>
          <a:p>
            <a:r>
              <a:rPr lang="zh-TW" altLang="en-US" dirty="0"/>
              <a:t>型態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13D8FC35-C64E-4BEB-880F-95CA830FD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011" y="1336584"/>
            <a:ext cx="3372128" cy="67640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C8D8EB7A-F65F-49C3-AAE5-3099C729D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898" y="447619"/>
            <a:ext cx="3372128" cy="67541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D564B11-E95F-4062-94BB-ED4C5CB6A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898" y="1256295"/>
            <a:ext cx="3372128" cy="6798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1817EA85-71BF-49FE-B0A5-F2F35211B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898" y="2069433"/>
            <a:ext cx="3372128" cy="67393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368B994B-DEBC-48E9-8577-5482DD892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899" y="2876627"/>
            <a:ext cx="3372127" cy="6798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3AED6E29-18B2-4D97-830D-9EB18FE26A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898" y="3689764"/>
            <a:ext cx="3384550" cy="673931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xmlns="" id="{F6E2CFD4-2A11-4766-A9DE-20E0AC08B98C}"/>
              </a:ext>
            </a:extLst>
          </p:cNvPr>
          <p:cNvSpPr/>
          <p:nvPr/>
        </p:nvSpPr>
        <p:spPr>
          <a:xfrm>
            <a:off x="4162572" y="2205932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xmlns="" id="{DFE5C06D-5DD0-45DB-8277-860E05B6AF81}"/>
              </a:ext>
            </a:extLst>
          </p:cNvPr>
          <p:cNvSpPr/>
          <p:nvPr/>
        </p:nvSpPr>
        <p:spPr>
          <a:xfrm>
            <a:off x="4162573" y="584859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xmlns="" id="{8D849D5E-7C94-4F4A-BB02-FD7E1CAB69B6}"/>
              </a:ext>
            </a:extLst>
          </p:cNvPr>
          <p:cNvSpPr/>
          <p:nvPr/>
        </p:nvSpPr>
        <p:spPr>
          <a:xfrm>
            <a:off x="4162573" y="1474320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xmlns="" id="{95AC6263-73A1-48E9-B4E9-B7668500518C}"/>
              </a:ext>
            </a:extLst>
          </p:cNvPr>
          <p:cNvSpPr/>
          <p:nvPr/>
        </p:nvSpPr>
        <p:spPr>
          <a:xfrm>
            <a:off x="4162572" y="3021071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xmlns="" id="{E0BE7683-362B-4EB5-A5AA-1F191912D2B1}"/>
              </a:ext>
            </a:extLst>
          </p:cNvPr>
          <p:cNvSpPr/>
          <p:nvPr/>
        </p:nvSpPr>
        <p:spPr>
          <a:xfrm>
            <a:off x="4162572" y="3850485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C196604D-7335-4304-B104-134934897DF2}"/>
              </a:ext>
            </a:extLst>
          </p:cNvPr>
          <p:cNvSpPr txBox="1"/>
          <p:nvPr/>
        </p:nvSpPr>
        <p:spPr>
          <a:xfrm>
            <a:off x="8187775" y="420469"/>
            <a:ext cx="3802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/>
              <a:t>腐蝕</a:t>
            </a:r>
            <a:r>
              <a:rPr lang="en-US" altLang="zh-TW" sz="1200" dirty="0"/>
              <a:t>:</a:t>
            </a:r>
          </a:p>
          <a:p>
            <a:r>
              <a:rPr lang="zh-TW" altLang="en-US" sz="1200" dirty="0"/>
              <a:t>腐蝕和膨脹是對白色部分（高亮部分）而言的，不是黑色部分。腐蝕就是原圖中的高亮部分被腐蝕</a:t>
            </a:r>
            <a:endParaRPr lang="en-US" altLang="zh-TW" sz="12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xmlns="" id="{B2654DF9-956D-4648-93D3-2DC4F26AEE0B}"/>
              </a:ext>
            </a:extLst>
          </p:cNvPr>
          <p:cNvSpPr txBox="1"/>
          <p:nvPr/>
        </p:nvSpPr>
        <p:spPr>
          <a:xfrm>
            <a:off x="8187776" y="1228920"/>
            <a:ext cx="3739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/>
              <a:t>膨脹</a:t>
            </a:r>
            <a:r>
              <a:rPr lang="en-US" altLang="zh-TW" sz="1200" dirty="0"/>
              <a:t>:</a:t>
            </a:r>
          </a:p>
          <a:p>
            <a:r>
              <a:rPr lang="zh-TW" altLang="en-US" sz="1200" dirty="0"/>
              <a:t>腐蝕和膨脹是對白色部分（高亮部分）而言的，不是黑色部分。膨脹就是圖像中的高亮部分進行膨脹</a:t>
            </a:r>
            <a:endParaRPr lang="en-US" altLang="zh-TW" sz="1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xmlns="" id="{A329E1FA-8800-453C-9B57-663B1E9CDBF4}"/>
              </a:ext>
            </a:extLst>
          </p:cNvPr>
          <p:cNvSpPr txBox="1"/>
          <p:nvPr/>
        </p:nvSpPr>
        <p:spPr>
          <a:xfrm>
            <a:off x="8187776" y="2012988"/>
            <a:ext cx="3407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/>
              <a:t>開運算</a:t>
            </a:r>
            <a:r>
              <a:rPr lang="en-US" altLang="zh-TW" sz="1200" dirty="0"/>
              <a:t>:</a:t>
            </a:r>
          </a:p>
          <a:p>
            <a:r>
              <a:rPr lang="zh-TW" altLang="en-US" sz="1200" dirty="0"/>
              <a:t>先腐蝕再膨脹</a:t>
            </a:r>
            <a:endParaRPr lang="en-US" altLang="zh-TW" sz="12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xmlns="" id="{93C5F116-1E89-4E2F-AD8C-E0D828656EFE}"/>
              </a:ext>
            </a:extLst>
          </p:cNvPr>
          <p:cNvSpPr txBox="1"/>
          <p:nvPr/>
        </p:nvSpPr>
        <p:spPr>
          <a:xfrm>
            <a:off x="8187776" y="2864566"/>
            <a:ext cx="3407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/>
              <a:t>閉運算</a:t>
            </a:r>
            <a:r>
              <a:rPr lang="en-US" altLang="zh-TW" sz="1200" dirty="0"/>
              <a:t>:</a:t>
            </a:r>
          </a:p>
          <a:p>
            <a:r>
              <a:rPr lang="zh-TW" altLang="en-US" sz="1200" dirty="0"/>
              <a:t>先膨脹再腐蝕</a:t>
            </a:r>
            <a:endParaRPr lang="en-US" altLang="zh-TW" sz="12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xmlns="" id="{0FD637AF-06FD-48D5-8127-29CC8B56E4CB}"/>
              </a:ext>
            </a:extLst>
          </p:cNvPr>
          <p:cNvSpPr txBox="1"/>
          <p:nvPr/>
        </p:nvSpPr>
        <p:spPr>
          <a:xfrm>
            <a:off x="8187776" y="3689764"/>
            <a:ext cx="3407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/>
              <a:t>梯度運算</a:t>
            </a:r>
            <a:r>
              <a:rPr lang="en-US" altLang="zh-TW" sz="1200" dirty="0"/>
              <a:t>:</a:t>
            </a:r>
          </a:p>
          <a:p>
            <a:r>
              <a:rPr lang="zh-TW" altLang="en-US" sz="1200" dirty="0"/>
              <a:t>膨脹減去腐蝕 </a:t>
            </a:r>
            <a:r>
              <a:rPr lang="en-US" altLang="zh-TW" sz="1200" dirty="0"/>
              <a:t>=&gt;</a:t>
            </a:r>
            <a:r>
              <a:rPr lang="zh-TW" altLang="en-US" sz="1200" dirty="0"/>
              <a:t> 邊緣強化</a:t>
            </a:r>
            <a:endParaRPr lang="en-US" altLang="zh-TW" sz="1200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xmlns="" id="{08FB8EEB-9A05-429B-83E2-1C560B6121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898" y="4496958"/>
            <a:ext cx="3384550" cy="675417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xmlns="" id="{E34CABD1-C622-4C74-BED6-642ABE02F2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1836" y="5301191"/>
            <a:ext cx="3391612" cy="680812"/>
          </a:xfrm>
          <a:prstGeom prst="rect">
            <a:avLst/>
          </a:prstGeom>
        </p:spPr>
      </p:pic>
      <p:sp>
        <p:nvSpPr>
          <p:cNvPr id="24" name="箭號: 向右 23">
            <a:extLst>
              <a:ext uri="{FF2B5EF4-FFF2-40B4-BE49-F238E27FC236}">
                <a16:creationId xmlns:a16="http://schemas.microsoft.com/office/drawing/2014/main" xmlns="" id="{8E0B11E5-7DDA-43DD-83DF-6CD22652E98B}"/>
              </a:ext>
            </a:extLst>
          </p:cNvPr>
          <p:cNvSpPr/>
          <p:nvPr/>
        </p:nvSpPr>
        <p:spPr>
          <a:xfrm>
            <a:off x="4162572" y="4634200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xmlns="" id="{4138DE02-2230-441E-8D9D-7103C20A1864}"/>
              </a:ext>
            </a:extLst>
          </p:cNvPr>
          <p:cNvSpPr/>
          <p:nvPr/>
        </p:nvSpPr>
        <p:spPr>
          <a:xfrm>
            <a:off x="4162572" y="5441131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xmlns="" id="{AD3314E5-7E61-4339-A9E4-B1C05ECF7BC4}"/>
              </a:ext>
            </a:extLst>
          </p:cNvPr>
          <p:cNvSpPr txBox="1"/>
          <p:nvPr/>
        </p:nvSpPr>
        <p:spPr>
          <a:xfrm>
            <a:off x="8187776" y="4573466"/>
            <a:ext cx="3407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/>
              <a:t>頂帽運算</a:t>
            </a:r>
            <a:r>
              <a:rPr lang="en-US" altLang="zh-TW" sz="1200" dirty="0"/>
              <a:t>:</a:t>
            </a:r>
          </a:p>
          <a:p>
            <a:r>
              <a:rPr lang="zh-TW" altLang="en-US" sz="1200" dirty="0"/>
              <a:t>原始減去開運算</a:t>
            </a:r>
            <a:endParaRPr lang="en-US" altLang="zh-TW" sz="1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xmlns="" id="{D4781955-7BFD-4069-8378-7A25082FED9E}"/>
              </a:ext>
            </a:extLst>
          </p:cNvPr>
          <p:cNvSpPr txBox="1"/>
          <p:nvPr/>
        </p:nvSpPr>
        <p:spPr>
          <a:xfrm>
            <a:off x="8187775" y="5358666"/>
            <a:ext cx="3407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/>
              <a:t>黑帽運算</a:t>
            </a:r>
            <a:r>
              <a:rPr lang="en-US" altLang="zh-TW" sz="1200" dirty="0"/>
              <a:t>:</a:t>
            </a:r>
          </a:p>
          <a:p>
            <a:r>
              <a:rPr lang="zh-TW" altLang="en-US" sz="1200" dirty="0"/>
              <a:t>閉運算減去原始</a:t>
            </a:r>
            <a:endParaRPr lang="en-US" altLang="zh-TW" sz="1200" dirty="0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xmlns="" id="{E07F3B60-442B-47D2-BE8F-28DA64172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4" y="2236550"/>
            <a:ext cx="3953655" cy="410881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numpy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np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原始圖像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Original = cv2.imread(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"images/01.jpg"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cv2.IMREAD_COLOR)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腐蝕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kernel = np.ones((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np.uint8)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erosion = cv2.erode(Original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iterations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膨脹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kernel = np.ones((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np.uint8)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dilate = cv2.dilate(Original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iterations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開運算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kernel = np.ones((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np.uint8)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opening = cv2.morphologyEx(Original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cv2.MORPH_OPEN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kernel)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閉運算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kernel = np.ones((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np.uint8)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closing = cv2.morphologyEx(Original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cv2.MORPH_CLOSE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kernel)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梯度運算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kernel = np.ones((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np.uint8)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gradient = cv2.morphologyEx(Original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cv2.MORPH_GRADIENT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kernel)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頂帽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tophat = cv2.morphologyEx(Original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cv2.MORPH_TOPHAT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kernel)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黑帽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blackhat  = cv2.morphologyEx(Original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cv2.MORPH_BLACKHAT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kernel)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88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F85F183-DCD6-4743-9123-E7992FDA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562947"/>
          </a:xfrm>
        </p:spPr>
        <p:txBody>
          <a:bodyPr/>
          <a:lstStyle/>
          <a:p>
            <a:r>
              <a:rPr lang="zh-TW" altLang="en-US" dirty="0"/>
              <a:t>邊緣檢測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E838F481-5951-4ED7-B712-D39E0BB8A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13" y="1272744"/>
            <a:ext cx="4003659" cy="8083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6520D7FA-ED3C-4B6E-A739-40092FA58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576" y="297909"/>
            <a:ext cx="4003659" cy="8089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2707B802-7C38-4613-9C9D-822207360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576" y="1272744"/>
            <a:ext cx="4003659" cy="8083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A69A9023-53D3-48F6-890E-69315AF4D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2575" y="2266927"/>
            <a:ext cx="4003659" cy="80895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040084A1-8354-4EF0-BE8B-FC739A53E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2574" y="3241138"/>
            <a:ext cx="4003659" cy="808361"/>
          </a:xfrm>
          <a:prstGeom prst="rect">
            <a:avLst/>
          </a:prstGeo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xmlns="" id="{42E041DD-2A73-4043-828A-0ABB2434A78E}"/>
              </a:ext>
            </a:extLst>
          </p:cNvPr>
          <p:cNvSpPr/>
          <p:nvPr/>
        </p:nvSpPr>
        <p:spPr>
          <a:xfrm>
            <a:off x="4778120" y="584860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xmlns="" id="{6A88562B-3E09-4E8F-95E7-348F4A593320}"/>
              </a:ext>
            </a:extLst>
          </p:cNvPr>
          <p:cNvSpPr/>
          <p:nvPr/>
        </p:nvSpPr>
        <p:spPr>
          <a:xfrm>
            <a:off x="4785287" y="1476458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xmlns="" id="{CE023175-3B24-439E-ABA0-529E1121098B}"/>
              </a:ext>
            </a:extLst>
          </p:cNvPr>
          <p:cNvSpPr/>
          <p:nvPr/>
        </p:nvSpPr>
        <p:spPr>
          <a:xfrm>
            <a:off x="4785287" y="2470938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xmlns="" id="{7720551C-E763-4191-B664-349154DC1A7F}"/>
              </a:ext>
            </a:extLst>
          </p:cNvPr>
          <p:cNvSpPr/>
          <p:nvPr/>
        </p:nvSpPr>
        <p:spPr>
          <a:xfrm>
            <a:off x="4785287" y="3465418"/>
            <a:ext cx="499575" cy="4009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0257ACD8-03B1-4CFE-ADCE-61D2C751DC37}"/>
              </a:ext>
            </a:extLst>
          </p:cNvPr>
          <p:cNvSpPr txBox="1"/>
          <p:nvPr/>
        </p:nvSpPr>
        <p:spPr>
          <a:xfrm>
            <a:off x="9518681" y="297909"/>
            <a:ext cx="246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Sobel</a:t>
            </a:r>
            <a:r>
              <a:rPr lang="zh-TW" altLang="en-US" sz="1200" dirty="0"/>
              <a:t>運算子</a:t>
            </a:r>
            <a:r>
              <a:rPr lang="en-US" altLang="zh-TW" sz="1200" dirty="0"/>
              <a:t>: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5C4F2A96-0296-4553-8C25-4979C2AEA225}"/>
              </a:ext>
            </a:extLst>
          </p:cNvPr>
          <p:cNvSpPr txBox="1"/>
          <p:nvPr/>
        </p:nvSpPr>
        <p:spPr>
          <a:xfrm>
            <a:off x="9518681" y="1272744"/>
            <a:ext cx="246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/>
              <a:t>Scharr</a:t>
            </a:r>
            <a:r>
              <a:rPr lang="zh-TW" altLang="en-US" sz="1200" dirty="0"/>
              <a:t>運算子</a:t>
            </a:r>
            <a:r>
              <a:rPr lang="en-US" altLang="zh-TW" sz="1200" dirty="0"/>
              <a:t>: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3E9762AC-3C5F-4E5B-B79F-8FC9E542292B}"/>
              </a:ext>
            </a:extLst>
          </p:cNvPr>
          <p:cNvSpPr txBox="1"/>
          <p:nvPr/>
        </p:nvSpPr>
        <p:spPr>
          <a:xfrm>
            <a:off x="9518681" y="2243018"/>
            <a:ext cx="246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/>
              <a:t>laplacian</a:t>
            </a:r>
            <a:r>
              <a:rPr lang="zh-TW" altLang="en-US" sz="1200" dirty="0"/>
              <a:t>運算子</a:t>
            </a:r>
            <a:r>
              <a:rPr lang="en-US" altLang="zh-TW" sz="1200" dirty="0"/>
              <a:t>: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A55628BC-5FE9-4F29-BAA8-C8D837625F77}"/>
              </a:ext>
            </a:extLst>
          </p:cNvPr>
          <p:cNvSpPr txBox="1"/>
          <p:nvPr/>
        </p:nvSpPr>
        <p:spPr>
          <a:xfrm>
            <a:off x="9529647" y="3290500"/>
            <a:ext cx="246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Canny</a:t>
            </a:r>
            <a:r>
              <a:rPr lang="zh-TW" altLang="en-US" sz="1200" dirty="0"/>
              <a:t>運算子</a:t>
            </a:r>
            <a:r>
              <a:rPr lang="en-US" altLang="zh-TW" sz="1200" dirty="0"/>
              <a:t>: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0CF0AD48-9C85-4626-9728-98E70A817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14" y="2568445"/>
            <a:ext cx="4474426" cy="32778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原始圖像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Original = cv2.imread(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"images/01.jpg"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cv2.IMREAD_COLOR)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灰階圖像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Grayscale = cv2.cvtColor(Original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cv2.COLOR_BGR2GRAY)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#sobel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sobelx = cv2.Sobel(Grayscale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cv2.CV_64F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ksize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sobelx = cv2.convertScaleAbs(sobelx)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sobely = cv2.Sobel(Grayscale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cv2.CV_64F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ksize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sobely = cv2.convertScaleAbs(sobely)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sobelxy = cv2.addWeighted(sobelx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sobely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#Scharr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Scharrx = cv2.Scharr(Grayscale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cv2.CV_64F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Scharrx = cv2.convertScaleAbs(Scharrx)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Scharry = cv2.Scharr(Grayscale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cv2.CV_64F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Scharry = cv2.convertScaleAbs(Scharry)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Scharrxy = cv2.addWeighted(Scharrx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Scharry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#laplacian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laplacian = cv2.Laplacian(Grayscale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cv2.CV_64F)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laplacian = cv2.convertScaleAbs(laplacian)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#Canny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Canny = cv2.Canny(Grayscale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21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20_TF03031015.potx" id="{BF811ECD-E1BE-401A-A894-0A76B7AE0225}" vid="{B4976558-16A3-4184-95EE-E77E856A39AA}"/>
    </a:ext>
  </a:extLst>
</a:theme>
</file>

<file path=ppt/theme/theme2.xml><?xml version="1.0" encoding="utf-8"?>
<a:theme xmlns:a="http://schemas.openxmlformats.org/drawingml/2006/main" name="Office 佈景主題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商務菱格線條簡報 (寬螢幕)</Template>
  <TotalTime>176</TotalTime>
  <Words>424</Words>
  <Application>Microsoft Office PowerPoint</Application>
  <PresentationFormat>寬螢幕</PresentationFormat>
  <Paragraphs>88</Paragraphs>
  <Slides>16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Microsoft JhengHei UI</vt:lpstr>
      <vt:lpstr>微軟正黑體</vt:lpstr>
      <vt:lpstr>Arial</vt:lpstr>
      <vt:lpstr>Consolas</vt:lpstr>
      <vt:lpstr>菱格線條 16x9</vt:lpstr>
      <vt:lpstr>                影像處理練習</vt:lpstr>
      <vt:lpstr>圖像混合</vt:lpstr>
      <vt:lpstr>ROI(region of interest,感興趣區域)</vt:lpstr>
      <vt:lpstr>RGB三色通道</vt:lpstr>
      <vt:lpstr>灰階</vt:lpstr>
      <vt:lpstr>二值化</vt:lpstr>
      <vt:lpstr>平滑</vt:lpstr>
      <vt:lpstr>型態</vt:lpstr>
      <vt:lpstr>邊緣檢測</vt:lpstr>
      <vt:lpstr>縮放</vt:lpstr>
      <vt:lpstr>直方圖(彩色)</vt:lpstr>
      <vt:lpstr>直方圖(灰階)</vt:lpstr>
      <vt:lpstr>均值化</vt:lpstr>
      <vt:lpstr>傅立葉轉換:</vt:lpstr>
      <vt:lpstr>低通濾波：只保留低頻區域，使圖像模糊</vt:lpstr>
      <vt:lpstr>高通濾波：只保留高頻，使圖像細節增強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智慧型平交道影像識別設計與實作</dc:title>
  <dc:creator>Chang Hoteng</dc:creator>
  <cp:lastModifiedBy>CCBDA</cp:lastModifiedBy>
  <cp:revision>64</cp:revision>
  <dcterms:created xsi:type="dcterms:W3CDTF">2019-11-15T18:07:00Z</dcterms:created>
  <dcterms:modified xsi:type="dcterms:W3CDTF">2021-02-23T06:27:23Z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